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4" y="4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28" Type="http://schemas.openxmlformats.org/officeDocument/2006/relationships/customXml" Target="../customXml/item5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9AC15-78E4-4216-91DF-B60FA31E71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0849B-3CEE-4BB6-BB80-EAD7E72367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432EE-76DF-4AF0-9EC3-CFDA36D29D6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2B3C2-A13A-4D3C-858F-15ED702B73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774AB-D241-4F91-BA1B-FC95C34F68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F8BA1-A9A6-4470-B9CC-CD8A6C0AC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73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96898-3895-476C-8170-1A7291E08AA7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79A11-8E2D-47F0-94D6-924EA4C43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951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93DA-A394-48C6-8751-11C6C1D8C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8D407-1378-4E2A-B5F6-95C23176A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35B17-0EA0-41A1-B3F7-92920974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4D99F-D777-4FEB-90B4-6FA696B2A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6CF8A-158C-464C-ACF6-B77EA6DB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41857-8EEA-471F-9B8F-8BB3F726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83B14-A248-4334-B7C3-DB63ED659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F444B-7AEF-49C3-A555-30188E8D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2711F-0ABB-42FD-8777-8635B3A4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45D63-CA68-451F-8CEC-CA9F7E65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6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78E5E8-244E-4C0F-B785-AE426ADBD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33D14-AF1A-4000-82FC-AFF47646C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52E4E-1359-483E-B668-78DE8808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DFDAB-8EF7-42B5-BBBC-0D463F9F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C1DA4-FB08-4DE7-B07B-AFEDD903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25D8-072D-4DF9-B5B9-B5684F33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1039D-C758-466F-9235-29CB29B51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DDF9A-AFAE-4059-8D65-2F80F150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E3AB-8845-45A2-904D-D7167CFF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026E9-BBD1-484F-A3F3-1DA1B29B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0C467-6279-46DE-BC4B-4BADCCCA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06798-6854-4290-B6A3-4C1E1C893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C7421-35AD-4BA3-BBAA-FEE7CA10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3129F-F130-4694-9560-E2D15024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2DC3-FD91-469F-8C91-71645DE5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2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C24B-12DA-46E6-B9AE-BFF7AF67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D5245-3347-4384-8B31-1D72A8B47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04E64-F165-4292-B7A6-219E59651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54AE9-38C2-467A-AD93-7B35218B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F822E-31AC-4D82-8980-A61E026C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09938-C376-4B0A-A694-0E7B97B9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8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854C-88D1-4635-B727-96B5621E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DF932-99A4-4AB1-9D22-962951AAB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DADAD-73AC-4064-83A8-B8B1CDA11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F5979-C2F0-4B0F-A204-90B34AE22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3264F-98CA-4227-96D9-90855F326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F524FE-B9E6-40EF-B350-94065DDE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6C0FD-014C-407E-A213-0CE85856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2A0B1C-6FED-4950-9C21-44207F50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B0BB-CEC5-4BFF-92ED-C03E9512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5740D-BEDE-4BC3-9836-CCA91CD96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16A70-3715-462D-BE15-F68F1C90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04DC2-F9CA-4F24-BAD2-AA5273F0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0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58F08-326E-4EC0-BB84-AF120E17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0BFBF-7D17-4DC8-B642-AE5E2FFF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8173D-F8CB-4DC0-ACF6-412C7E04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3FA9-1149-4484-A011-69BAAC14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754BD-015C-46BD-85B9-9A1E63EC7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765C4-B5C3-4B6F-8FC6-CBBCC8C29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86FEC-3F00-4101-9F81-0DB47914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3DBA4-A7B8-433F-BE7D-4E3A6E55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B7986-ABD5-4FBF-AF11-1D962AC8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E3074-750A-440F-B7E8-2D8EB9A3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F079B-2EB4-40AE-895A-DD9D61B6B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0A1C5-5FA3-42A5-A974-A4C575DBF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6B86A-6A8F-4A4E-93EE-9373E274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46617-2BCC-4AD7-813C-6268BC29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C9692-7971-4F6C-8488-E604E129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85557D-A708-40FA-9732-3C67E47E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5DA5F-46D9-4332-BD25-7422F596D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1285A-7D13-406F-8E29-0EB6C8C2B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87DD3-B75C-4CD0-BE47-98E98D578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744AB-A842-4D1A-9055-1898B4677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2E2D-E230-46B4-9A00-E17F863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2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nnex%203%20RISK%20analysis%20and%20risk%20log_update%20PSC%2014%20June%202018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/Users/angela.marques/Desktop/CSA%202018_PSC_Presentation%20docs_7%20June/CSA%202018_Extension%202018%20Forecast%20TB%20DPS%20Budget%20v2018%2006%2004.xl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2" Type="http://schemas.openxmlformats.org/officeDocument/2006/relationships/hyperlink" Target="CSA%202017_Final%20variance%20detailed%20explanation.pdf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50" y="2143357"/>
            <a:ext cx="9144000" cy="1483764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Project Steering Committee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757" y="3695301"/>
            <a:ext cx="10447963" cy="2354569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“Support to MoHSS for accelerated implementation of GFATM”</a:t>
            </a:r>
          </a:p>
          <a:p>
            <a:pPr algn="l"/>
            <a:endParaRPr lang="en-US" sz="1400" b="1" dirty="0"/>
          </a:p>
          <a:p>
            <a:pPr algn="l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Project Number: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00102753</a:t>
            </a:r>
          </a:p>
          <a:p>
            <a:pPr algn="l"/>
            <a:r>
              <a:rPr lang="en-US" sz="1400" dirty="0"/>
              <a:t>Project start date: 3 February 2017</a:t>
            </a:r>
          </a:p>
          <a:p>
            <a:pPr algn="l"/>
            <a:r>
              <a:rPr lang="en-US" sz="1400" dirty="0"/>
              <a:t>Project current end date: 30 June 2018</a:t>
            </a:r>
          </a:p>
          <a:p>
            <a:pPr algn="l"/>
            <a:r>
              <a:rPr lang="en-US" sz="1400" dirty="0"/>
              <a:t>Reporting period: Q1 2018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7" y="492760"/>
            <a:ext cx="1403985" cy="1465580"/>
          </a:xfrm>
          <a:prstGeom prst="rect">
            <a:avLst/>
          </a:prstGeom>
        </p:spPr>
      </p:pic>
      <p:pic>
        <p:nvPicPr>
          <p:cNvPr id="5" name="Picture 4" descr="cid:image006.png@01CCCC06.2AD95CE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507" y="588877"/>
            <a:ext cx="888213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499BF-579C-4D21-AFDE-748FDB3346F3}"/>
              </a:ext>
            </a:extLst>
          </p:cNvPr>
          <p:cNvSpPr txBox="1"/>
          <p:nvPr/>
        </p:nvSpPr>
        <p:spPr>
          <a:xfrm>
            <a:off x="379760" y="3007279"/>
            <a:ext cx="9757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Windhoek, 14 June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1A9C-D846-494E-80B3-736247C0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5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F31-C035-4C29-923B-3EA23A440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764224"/>
            <a:ext cx="9486900" cy="653097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2. Financing Agreement 2018: challenges and solutions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A1A1C-DEFD-4ABE-9079-78982879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6" y="190437"/>
            <a:ext cx="1175764" cy="1226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DF41E-014A-4EDC-A9EE-1F594C5BE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443040"/>
            <a:ext cx="771904" cy="12954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08942-2CFE-4C5B-8C22-C6F5C80F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432AE5-92BF-40B3-A1EF-6371DCB01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192" y="1417321"/>
            <a:ext cx="8529043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3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F31-C035-4C29-923B-3EA23A440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764224"/>
            <a:ext cx="9486900" cy="653097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2. Financing Agreement 2018: Risk Management Plan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update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A1A1C-DEFD-4ABE-9079-78982879D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6" y="190437"/>
            <a:ext cx="1175764" cy="1226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DF41E-014A-4EDC-A9EE-1F594C5BE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450" y="443040"/>
            <a:ext cx="771904" cy="12954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E3F286-B9F4-4B03-96CA-05C723BF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FABD0-01CD-4C47-8159-FEE4902D8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8" y="1802167"/>
            <a:ext cx="11899037" cy="48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2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939461-C078-40CF-88C6-A5A3EB39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82BD51-C3BB-4537-BD1F-79A950AC1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5087" y="130175"/>
            <a:ext cx="9202284" cy="659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ction Button: Get Information 9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id="{43218BC8-3867-458F-9973-911F047CABF5}"/>
              </a:ext>
            </a:extLst>
          </p:cNvPr>
          <p:cNvSpPr/>
          <p:nvPr/>
        </p:nvSpPr>
        <p:spPr>
          <a:xfrm>
            <a:off x="11094720" y="6420802"/>
            <a:ext cx="259080" cy="236220"/>
          </a:xfrm>
          <a:prstGeom prst="actionButtonInform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1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F31-C035-4C29-923B-3EA23A440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764224"/>
            <a:ext cx="9486900" cy="653097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4. Decisions for the Project Steering Committee: budget revision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A1A1C-DEFD-4ABE-9079-78982879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6" y="190437"/>
            <a:ext cx="1175764" cy="1226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DF41E-014A-4EDC-A9EE-1F594C5BE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443040"/>
            <a:ext cx="771904" cy="12954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01FF3-4606-4219-8CDA-4EA76329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7C347-56C1-4721-92ED-8838D0182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437" y="1738503"/>
            <a:ext cx="10116503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2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F31-C035-4C29-923B-3EA23A440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764224"/>
            <a:ext cx="9486900" cy="653097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5. Way forward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A1A1C-DEFD-4ABE-9079-78982879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6" y="190437"/>
            <a:ext cx="1175764" cy="1226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DF41E-014A-4EDC-A9EE-1F594C5BE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443040"/>
            <a:ext cx="771904" cy="12954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EA215-A7F0-4DCC-99C6-7E5F346D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229CE8-C550-4509-BD97-B90E44C2D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798482"/>
              </p:ext>
            </p:extLst>
          </p:nvPr>
        </p:nvGraphicFramePr>
        <p:xfrm>
          <a:off x="358170" y="3334861"/>
          <a:ext cx="10481280" cy="815341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8333069">
                  <a:extLst>
                    <a:ext uri="{9D8B030D-6E8A-4147-A177-3AD203B41FA5}">
                      <a16:colId xmlns:a16="http://schemas.microsoft.com/office/drawing/2014/main" val="1507203919"/>
                    </a:ext>
                  </a:extLst>
                </a:gridCol>
                <a:gridCol w="2148211">
                  <a:extLst>
                    <a:ext uri="{9D8B030D-6E8A-4147-A177-3AD203B41FA5}">
                      <a16:colId xmlns:a16="http://schemas.microsoft.com/office/drawing/2014/main" val="4261462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Project Closure Roadmap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Expected by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0974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Reporting Jan-June 2018 Financing Agreement (narrative, treasury/financial reports)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July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736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Project Steering Committee: closure of Jan-June 2018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July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455496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743D692-FD00-44B5-8B68-70AEE2161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896115"/>
              </p:ext>
            </p:extLst>
          </p:nvPr>
        </p:nvGraphicFramePr>
        <p:xfrm>
          <a:off x="358170" y="1738503"/>
          <a:ext cx="10481280" cy="133718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8313751">
                  <a:extLst>
                    <a:ext uri="{9D8B030D-6E8A-4147-A177-3AD203B41FA5}">
                      <a16:colId xmlns:a16="http://schemas.microsoft.com/office/drawing/2014/main" val="1851217139"/>
                    </a:ext>
                  </a:extLst>
                </a:gridCol>
                <a:gridCol w="2167529">
                  <a:extLst>
                    <a:ext uri="{9D8B030D-6E8A-4147-A177-3AD203B41FA5}">
                      <a16:colId xmlns:a16="http://schemas.microsoft.com/office/drawing/2014/main" val="31888780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Project Extension Roadmap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Expected by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440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TB DPS 7 SC staff contracts amendments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tbd/new fund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0785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Response Letter to MoHSS Request for Project Extension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 June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4375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Financing Agreement Amendment: send to MoHSS PMU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 June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682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PRODOC amendment:  send to MoHSS PMU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 June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0666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5B3FC5A-FCA9-4751-A274-3A72245546DA}"/>
              </a:ext>
            </a:extLst>
          </p:cNvPr>
          <p:cNvSpPr txBox="1"/>
          <p:nvPr/>
        </p:nvSpPr>
        <p:spPr>
          <a:xfrm>
            <a:off x="398027" y="4540468"/>
            <a:ext cx="10401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Project extension approval and signature, pending: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Confirmation of period of extension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Evaluation of other components to be included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(e.g. Solar 4Health; technical support; capacity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Decision on budget for the additional disbursement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Financing Agreement amendment approval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Project Document extension approval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(revised AWP to include new components)</a:t>
            </a:r>
          </a:p>
        </p:txBody>
      </p:sp>
    </p:spTree>
    <p:extLst>
      <p:ext uri="{BB962C8B-B14F-4D97-AF65-F5344CB8AC3E}">
        <p14:creationId xmlns:p14="http://schemas.microsoft.com/office/powerpoint/2010/main" val="86460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7" y="492760"/>
            <a:ext cx="1403985" cy="1465580"/>
          </a:xfrm>
          <a:prstGeom prst="rect">
            <a:avLst/>
          </a:prstGeom>
        </p:spPr>
      </p:pic>
      <p:pic>
        <p:nvPicPr>
          <p:cNvPr id="5" name="Picture 4" descr="cid:image006.png@01CCCC06.2AD95CE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507" y="588877"/>
            <a:ext cx="888213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F6FB83-295F-4166-BBBB-FFA95B0000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18259" b="53788"/>
          <a:stretch/>
        </p:blipFill>
        <p:spPr>
          <a:xfrm>
            <a:off x="2940877" y="2576786"/>
            <a:ext cx="6309656" cy="16730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F67316-DE9F-4BB3-B812-2CB16786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6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F31-C035-4C29-923B-3EA23A440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764224"/>
            <a:ext cx="9486900" cy="65309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Overview: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EC26A-AB4D-4FC9-BF57-F18351AE0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699" y="1712278"/>
            <a:ext cx="9216871" cy="3728402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Financing Agreement (previously named Cost Sharing Agreement) 2017: revised final financial report</a:t>
            </a:r>
          </a:p>
          <a:p>
            <a:pPr marL="457200" indent="-457200" algn="l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Financing Agreement 2018: quarterly progress update</a:t>
            </a:r>
          </a:p>
          <a:p>
            <a:pPr marL="914400" lvl="1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914400" lvl="1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Detailed Expenditure Report – Q1 2018</a:t>
            </a:r>
          </a:p>
          <a:p>
            <a:pPr marL="914400" lvl="1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Implementation details - Q1 and Q2 2018</a:t>
            </a:r>
          </a:p>
          <a:p>
            <a:pPr marL="914400" lvl="1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Challenges and action taken</a:t>
            </a:r>
          </a:p>
          <a:p>
            <a:pPr marL="914400" lvl="1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Risk Management Plan update</a:t>
            </a:r>
          </a:p>
          <a:p>
            <a:pPr algn="l"/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3. Project Extension 2018: proposed budget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4. Decisions for the Project Steering Committee: budget revision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5. Way forward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A1A1C-DEFD-4ABE-9079-78982879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6" y="190437"/>
            <a:ext cx="1175764" cy="1226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DF41E-014A-4EDC-A9EE-1F594C5BE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860" y="190437"/>
            <a:ext cx="771904" cy="12954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4746-C7C1-4F3F-8226-432195A9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2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F31-C035-4C29-923B-3EA23A440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764224"/>
            <a:ext cx="9486900" cy="653097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Financing Agreement 2017: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revised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final financial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A1A1C-DEFD-4ABE-9079-78982879D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6" y="190437"/>
            <a:ext cx="1175764" cy="1226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DF41E-014A-4EDC-A9EE-1F594C5BE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860" y="190437"/>
            <a:ext cx="771904" cy="1295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12A1B-5494-4AFC-B7F6-6B39564F0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224" y="1644967"/>
            <a:ext cx="10953065" cy="4626293"/>
          </a:xfrm>
          <a:prstGeom prst="rect">
            <a:avLst/>
          </a:prstGeom>
        </p:spPr>
      </p:pic>
      <p:sp>
        <p:nvSpPr>
          <p:cNvPr id="3" name="Action Button: Get Information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F96A9EF-490C-4CE5-9581-EFDAAFC6A989}"/>
              </a:ext>
            </a:extLst>
          </p:cNvPr>
          <p:cNvSpPr/>
          <p:nvPr/>
        </p:nvSpPr>
        <p:spPr>
          <a:xfrm>
            <a:off x="11761086" y="647668"/>
            <a:ext cx="165356" cy="190500"/>
          </a:xfrm>
          <a:prstGeom prst="actionButtonInform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Go Forward or Next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3326AF4-DBEE-4E2D-B407-BEC69926F5D7}"/>
              </a:ext>
            </a:extLst>
          </p:cNvPr>
          <p:cNvSpPr/>
          <p:nvPr/>
        </p:nvSpPr>
        <p:spPr>
          <a:xfrm>
            <a:off x="11761086" y="891540"/>
            <a:ext cx="165356" cy="199232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D0652-A2D2-4299-9D2D-D55462E9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6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44D809-47AD-461C-A792-F428E063D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608" y="320389"/>
            <a:ext cx="11683112" cy="6088031"/>
          </a:xfrm>
          <a:prstGeom prst="rect">
            <a:avLst/>
          </a:prstGeom>
        </p:spPr>
      </p:pic>
      <p:sp>
        <p:nvSpPr>
          <p:cNvPr id="13" name="Action Button: Go Back or Previous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5DCEFF0-E675-4C25-879F-020FB13D214F}"/>
              </a:ext>
            </a:extLst>
          </p:cNvPr>
          <p:cNvSpPr/>
          <p:nvPr/>
        </p:nvSpPr>
        <p:spPr>
          <a:xfrm>
            <a:off x="11666220" y="6469380"/>
            <a:ext cx="190500" cy="205740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ED242-0AAC-4281-9819-6448F172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3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F31-C035-4C29-923B-3EA23A440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764224"/>
            <a:ext cx="9486900" cy="65309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Financing Agreement 2018: Results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output 1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A1A1C-DEFD-4ABE-9079-78982879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6" y="190437"/>
            <a:ext cx="1175764" cy="1226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DF41E-014A-4EDC-A9EE-1F594C5BE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860" y="190437"/>
            <a:ext cx="771904" cy="1295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3F244-0B56-4C60-AFF8-A291A3A97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5" y="2278861"/>
            <a:ext cx="8745855" cy="2981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B66A68-611E-482B-A185-5A2AB41060EC}"/>
              </a:ext>
            </a:extLst>
          </p:cNvPr>
          <p:cNvSpPr txBox="1"/>
          <p:nvPr/>
        </p:nvSpPr>
        <p:spPr>
          <a:xfrm>
            <a:off x="297180" y="1485900"/>
            <a:ext cx="11546584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Recruitment and secondment of staff to support the National TB Prevalence Survey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Output 1: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MoHSS has increased human resource capacity to conduct activities under GF Grants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6472D-8FFC-4D10-8279-234E13E0CB48}"/>
              </a:ext>
            </a:extLst>
          </p:cNvPr>
          <p:cNvSpPr txBox="1"/>
          <p:nvPr/>
        </p:nvSpPr>
        <p:spPr>
          <a:xfrm>
            <a:off x="322708" y="5387340"/>
            <a:ext cx="11521056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Results Achieved: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Human resource capacity of MoHSS to conduct TB Prevalence Survey under the GF grant has increased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Achievement ratio: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11893-613C-4DE1-B3C2-0DEF28E4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1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F31-C035-4C29-923B-3EA23A440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764224"/>
            <a:ext cx="9486900" cy="65309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Financing Agreement 2018: Results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output 2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A1A1C-DEFD-4ABE-9079-78982879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6" y="190437"/>
            <a:ext cx="1175764" cy="1226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DF41E-014A-4EDC-A9EE-1F594C5BE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860" y="190437"/>
            <a:ext cx="771904" cy="1295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3D060B-6761-4E6D-B52A-B870EBF46A89}"/>
              </a:ext>
            </a:extLst>
          </p:cNvPr>
          <p:cNvSpPr txBox="1"/>
          <p:nvPr/>
        </p:nvSpPr>
        <p:spPr>
          <a:xfrm>
            <a:off x="336232" y="1567071"/>
            <a:ext cx="11369040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Provision of Diagnostic and other equipment to support the National TB Prevalence Survey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Output 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MoHSS has sufficient logistics capacity to undertaken TB Prevalence Survey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063639-7E38-4DB5-9D40-A29DE1FD1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" y="2329815"/>
            <a:ext cx="7877175" cy="4286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CD535A-8380-4186-B804-A23E4142EA7E}"/>
              </a:ext>
            </a:extLst>
          </p:cNvPr>
          <p:cNvSpPr txBox="1"/>
          <p:nvPr/>
        </p:nvSpPr>
        <p:spPr>
          <a:xfrm>
            <a:off x="8375951" y="4415346"/>
            <a:ext cx="35204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Results Achieved: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Logistics capacity of MoHSS to undertake TB Prevalence Survey is sufficient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Achievement ratio: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	                Activity completed.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647A18-180B-46DF-8850-D77E8C90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1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F31-C035-4C29-923B-3EA23A440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764224"/>
            <a:ext cx="9486900" cy="653097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2. Financing Agreement 2018: Q1 Detailed Expenditure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A1A1C-DEFD-4ABE-9079-78982879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6" y="190437"/>
            <a:ext cx="1175764" cy="1226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DF41E-014A-4EDC-A9EE-1F594C5BE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860" y="190437"/>
            <a:ext cx="771904" cy="1295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AA72CB-A238-4C25-B408-C35098BBB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937" y="1819548"/>
            <a:ext cx="9926003" cy="372605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CAAE1E-F5E1-43C2-9A73-9F2EF193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5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F31-C035-4C29-923B-3EA23A440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764224"/>
            <a:ext cx="9486900" cy="653097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2. Financing Agreement 2018: Implementation details Q1 &amp; Q2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A1A1C-DEFD-4ABE-9079-78982879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6" y="190437"/>
            <a:ext cx="1175764" cy="1226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DF41E-014A-4EDC-A9EE-1F594C5BE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860" y="190437"/>
            <a:ext cx="771904" cy="12954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89BAC-F5BA-4E5F-B62F-29AEBF1E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8BDC58-BD6B-42EB-8E11-7EE171FF8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427" y="1417321"/>
            <a:ext cx="98979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9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F31-C035-4C29-923B-3EA23A440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764224"/>
            <a:ext cx="9486900" cy="653097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2. Financing Agreement 2018: Implementation details Q1 &amp; Q2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A1A1C-DEFD-4ABE-9079-78982879D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6" y="190437"/>
            <a:ext cx="1175764" cy="1226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DF41E-014A-4EDC-A9EE-1F594C5BE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860" y="190437"/>
            <a:ext cx="771904" cy="1295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94B8F8-F523-4CFF-B261-0827D47C4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844" y="1655445"/>
            <a:ext cx="8806815" cy="38671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EBF1E-3223-4195-B6D2-220ACAAD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E2D-E230-46B4-9A00-E17F863DF2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7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DP Programme Document" ma:contentTypeID="0x010100F075C04BA242A84ABD3293E3AD35CDA400AB50428DC784B44FAACCAA5FAE40C0590045B5E632B552204ABF0E616DD66BDA0F" ma:contentTypeVersion="73" ma:contentTypeDescription="" ma:contentTypeScope="" ma:versionID="9de00a5f5954494ae107930a66ca92e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1ed4137b-41b2-488b-8250-6d369ec27664" xmlns:ns4="f1161f5b-24a3-4c2d-bc81-44cb9325e8ee" targetNamespace="http://schemas.microsoft.com/office/2006/metadata/properties" ma:root="true" ma:fieldsID="074a45cdc06b655c19533db1d6232777" ns1:_="" ns2:_="" ns3:_="" ns4:_="">
    <xsd:import namespace="http://schemas.microsoft.com/sharepoint/v3"/>
    <xsd:import namespace="http://schemas.microsoft.com/sharepoint/v3/fields"/>
    <xsd:import namespace="1ed4137b-41b2-488b-8250-6d369ec27664"/>
    <xsd:import namespace="f1161f5b-24a3-4c2d-bc81-44cb9325e8ee"/>
    <xsd:element name="properties">
      <xsd:complexType>
        <xsd:sequence>
          <xsd:element name="documentManagement">
            <xsd:complexType>
              <xsd:all>
                <xsd:element ref="ns3:UndpClassificationLevel" minOccurs="0"/>
                <xsd:element ref="ns4:UNDPPOPPFunctionalArea" minOccurs="0"/>
                <xsd:element ref="ns3:UndpProjectNo" minOccurs="0"/>
                <xsd:element ref="ns4:Outcome1" minOccurs="0"/>
                <xsd:element ref="ns3:UndpDocStatus" minOccurs="0"/>
                <xsd:element ref="ns3:UndpOUCode" minOccurs="0"/>
                <xsd:element ref="ns3:UndpDocFormat" minOccurs="0"/>
                <xsd:element ref="ns3:UndpDocID" minOccurs="0"/>
                <xsd:element ref="ns4:PDC_x0020_Document_x0020_Category" minOccurs="0"/>
                <xsd:element ref="ns4:UNDPPublishedDate" minOccurs="0"/>
                <xsd:element ref="ns4:UNDPSummary" minOccurs="0"/>
                <xsd:element ref="ns3:TaxCatchAll" minOccurs="0"/>
                <xsd:element ref="ns3:TaxCatchAllLabel" minOccurs="0"/>
                <xsd:element ref="ns3:UndpDocTypeMMTaxHTField0" minOccurs="0"/>
                <xsd:element ref="ns3:UNDPCountryTaxHTField0" minOccurs="0"/>
                <xsd:element ref="ns3:UNDPDocumentCategoryTaxHTField0" minOccurs="0"/>
                <xsd:element ref="ns3:b6db62fdefd74bd188b0c1cc54de5bcf" minOccurs="0"/>
                <xsd:element ref="ns3:UN_x0020_LanguagesTaxHTField0" minOccurs="0"/>
                <xsd:element ref="ns3:c4e2ab2cc9354bbf9064eeb465a566ea" minOccurs="0"/>
                <xsd:element ref="ns3:UNDPFocusAreasTaxHTField0" minOccurs="0"/>
                <xsd:element ref="ns4:o4086b1782a74105bb5269035bccc8e9" minOccurs="0"/>
                <xsd:element ref="ns4:Project_x0020_Number" minOccurs="0"/>
                <xsd:element ref="ns4:idff2b682fce4d0680503cd9036a3260" minOccurs="0"/>
                <xsd:element ref="ns3:UndpIsTemplate" minOccurs="0"/>
                <xsd:element ref="ns4:gc6531b704974d528487414686b72f6f" minOccurs="0"/>
                <xsd:element ref="ns4:Project_x0020_Manager" minOccurs="0"/>
                <xsd:element ref="ns2:_Publisher" minOccurs="0"/>
                <xsd:element ref="ns4:_dlc_DocId" minOccurs="0"/>
                <xsd:element ref="ns4:_dlc_DocIdUrl" minOccurs="0"/>
                <xsd:element ref="ns4:_dlc_DocIdPersistId" minOccurs="0"/>
                <xsd:element ref="ns4:Document_x0020_Coverage_x0020_Period_x0020_Start_x0020_Date" minOccurs="0"/>
                <xsd:element ref="ns4:Document_x0020_Coverage_x0020_Period_x0020_End_x0020_Date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atedBy" ma:index="5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53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54" nillable="true" ma:displayName="Number of Likes" ma:internalName="LikesCount">
      <xsd:simpleType>
        <xsd:restriction base="dms:Unknown"/>
      </xsd:simpleType>
    </xsd:element>
    <xsd:element name="LikedBy" ma:index="5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Publisher" ma:index="46" nillable="true" ma:displayName="Publisher" ma:description="The person who published the document" ma:hidden="true" ma:internalName="_Publish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137b-41b2-488b-8250-6d369ec27664" elementFormDefault="qualified">
    <xsd:import namespace="http://schemas.microsoft.com/office/2006/documentManagement/types"/>
    <xsd:import namespace="http://schemas.microsoft.com/office/infopath/2007/PartnerControls"/>
    <xsd:element name="UndpClassificationLevel" ma:index="4" nillable="true" ma:displayName="Classification Level" ma:default="Internal Use Only" ma:description="re: UNDP Information Classification &amp; Handling Standard" ma:format="Dropdown" ma:internalName="UndpClassificationLevel">
      <xsd:simpleType>
        <xsd:restriction base="dms:Choice">
          <xsd:enumeration value="Internal Use Only"/>
          <xsd:enumeration value="Confidential"/>
          <xsd:enumeration value="Highly Confidential"/>
          <xsd:enumeration value="Public"/>
        </xsd:restriction>
      </xsd:simpleType>
    </xsd:element>
    <xsd:element name="UndpProjectNo" ma:index="8" nillable="true" ma:displayName="Project No" ma:description="If applicable, the Atlas Project Number that this document relates to." ma:internalName="UndpProjectNo" ma:readOnly="false">
      <xsd:simpleType>
        <xsd:restriction base="dms:Text">
          <xsd:maxLength value="12"/>
        </xsd:restriction>
      </xsd:simpleType>
    </xsd:element>
    <xsd:element name="UndpDocStatus" ma:index="10" nillable="true" ma:displayName="Document Status" ma:default="Draft" ma:description="The status of the document" ma:format="Dropdown" ma:internalName="UndpDocStatus">
      <xsd:simpleType>
        <xsd:restriction base="dms:Choice">
          <xsd:enumeration value="Draft"/>
          <xsd:enumeration value="Reviewed"/>
          <xsd:enumeration value="Approved"/>
          <xsd:enumeration value="Not Approved"/>
          <xsd:enumeration value="Final"/>
          <xsd:enumeration value="Expired"/>
        </xsd:restriction>
      </xsd:simpleType>
    </xsd:element>
    <xsd:element name="UndpOUCode" ma:index="11" nillable="true" ma:displayName="Unit Code" ma:description="The Atlas Unit Code of the authoring Unit" ma:format="Dropdown" ma:internalName="UndpOUCode">
      <xsd:simpleType>
        <xsd:restriction base="dms:Choice">
          <xsd:enumeration value="ABW"/>
          <xsd:enumeration value="AFG"/>
          <xsd:enumeration value="AGO"/>
          <xsd:enumeration value="AIA"/>
          <xsd:enumeration value="ALB"/>
          <xsd:enumeration value="ANT"/>
          <xsd:enumeration value="ARE"/>
          <xsd:enumeration value="ARG"/>
          <xsd:enumeration value="ARM"/>
          <xsd:enumeration value="ATG"/>
          <xsd:enumeration value="AZE"/>
          <xsd:enumeration value="BDI"/>
          <xsd:enumeration value="BEN"/>
          <xsd:enumeration value="BFA"/>
          <xsd:enumeration value="BGD"/>
          <xsd:enumeration value="BGR"/>
          <xsd:enumeration value="BHR"/>
          <xsd:enumeration value="BHS"/>
          <xsd:enumeration value="BIH"/>
          <xsd:enumeration value="BLR"/>
          <xsd:enumeration value="BLZ"/>
          <xsd:enumeration value="BMU"/>
          <xsd:enumeration value="BOL"/>
          <xsd:enumeration value="BRA"/>
          <xsd:enumeration value="BRB"/>
          <xsd:enumeration value="BRC"/>
          <xsd:enumeration value="BTN"/>
          <xsd:enumeration value="BWA"/>
          <xsd:enumeration value="CAF"/>
          <xsd:enumeration value="CHL"/>
          <xsd:enumeration value="CHN"/>
          <xsd:enumeration value="CIV"/>
          <xsd:enumeration value="CMR"/>
          <xsd:enumeration value="COD"/>
          <xsd:enumeration value="COG"/>
          <xsd:enumeration value="COK"/>
          <xsd:enumeration value="COL"/>
          <xsd:enumeration value="COM"/>
          <xsd:enumeration value="CPV"/>
          <xsd:enumeration value="CRC"/>
          <xsd:enumeration value="CRI"/>
          <xsd:enumeration value="CUB"/>
          <xsd:enumeration value="CUR"/>
          <xsd:enumeration value="CYM"/>
          <xsd:enumeration value="CYP"/>
          <xsd:enumeration value="DJI"/>
          <xsd:enumeration value="DMA"/>
          <xsd:enumeration value="DOM"/>
          <xsd:enumeration value="DZA"/>
          <xsd:enumeration value="ECU"/>
          <xsd:enumeration value="EGY"/>
          <xsd:enumeration value="ERI"/>
          <xsd:enumeration value="ETH"/>
          <xsd:enumeration value="FJI"/>
          <xsd:enumeration value="FSM"/>
          <xsd:enumeration value="GAB"/>
          <xsd:enumeration value="GEO"/>
          <xsd:enumeration value="GHA"/>
          <xsd:enumeration value="GIN"/>
          <xsd:enumeration value="GMB"/>
          <xsd:enumeration value="GNB"/>
          <xsd:enumeration value="GNQ"/>
          <xsd:enumeration value="GRD"/>
          <xsd:enumeration value="GTM"/>
          <xsd:enumeration value="GUY"/>
          <xsd:enumeration value="HND"/>
          <xsd:enumeration value="HRV"/>
          <xsd:enumeration value="HTI"/>
          <xsd:enumeration value="IDN"/>
          <xsd:enumeration value="IND"/>
          <xsd:enumeration value="IRN"/>
          <xsd:enumeration value="IRQ"/>
          <xsd:enumeration value="JAM"/>
          <xsd:enumeration value="JOR"/>
          <xsd:enumeration value="KAZ"/>
          <xsd:enumeration value="KEN"/>
          <xsd:enumeration value="KGZ"/>
          <xsd:enumeration value="KHM"/>
          <xsd:enumeration value="KIR"/>
          <xsd:enumeration value="KNA"/>
          <xsd:enumeration value="KOR"/>
          <xsd:enumeration value="KOS"/>
          <xsd:enumeration value="KWT"/>
          <xsd:enumeration value="LAO"/>
          <xsd:enumeration value="LBN"/>
          <xsd:enumeration value="LBR"/>
          <xsd:enumeration value="LBY"/>
          <xsd:enumeration value="LCA"/>
          <xsd:enumeration value="LKA"/>
          <xsd:enumeration value="LSO"/>
          <xsd:enumeration value="LTU"/>
          <xsd:enumeration value="LVA"/>
          <xsd:enumeration value="MAR"/>
          <xsd:enumeration value="MDA"/>
          <xsd:enumeration value="MDG"/>
          <xsd:enumeration value="MDV"/>
          <xsd:enumeration value="MEX"/>
          <xsd:enumeration value="MHL"/>
          <xsd:enumeration value="MKD"/>
          <xsd:enumeration value="MLI"/>
          <xsd:enumeration value="MMR"/>
          <xsd:enumeration value="MNE"/>
          <xsd:enumeration value="MNG"/>
          <xsd:enumeration value="MOZ"/>
          <xsd:enumeration value="MRT"/>
          <xsd:enumeration value="MSR"/>
          <xsd:enumeration value="MUS"/>
          <xsd:enumeration value="MWI"/>
          <xsd:enumeration value="MYS"/>
          <xsd:enumeration value="NAM"/>
          <xsd:enumeration value="NER"/>
          <xsd:enumeration value="NGA"/>
          <xsd:enumeration value="NIC"/>
          <xsd:enumeration value="NIU"/>
          <xsd:enumeration value="NPL"/>
          <xsd:enumeration value="NRU"/>
          <xsd:enumeration value="PAK"/>
          <xsd:enumeration value="PAL"/>
          <xsd:enumeration value="PAN"/>
          <xsd:enumeration value="PER"/>
          <xsd:enumeration value="PHL"/>
          <xsd:enumeration value="PLW"/>
          <xsd:enumeration value="PNG"/>
          <xsd:enumeration value="POL"/>
          <xsd:enumeration value="PRK"/>
          <xsd:enumeration value="PRY"/>
          <xsd:enumeration value="PSC"/>
          <xsd:enumeration value="QAT"/>
          <xsd:enumeration value="R11"/>
          <xsd:enumeration value="R12"/>
          <xsd:enumeration value="R44"/>
          <xsd:enumeration value="R45"/>
          <xsd:enumeration value="R46"/>
          <xsd:enumeration value="R47"/>
          <xsd:enumeration value="RJB"/>
          <xsd:enumeration value="ROU"/>
          <xsd:enumeration value="RUS"/>
          <xsd:enumeration value="RWA"/>
          <xsd:enumeration value="SAU"/>
          <xsd:enumeration value="SDN"/>
          <xsd:enumeration value="SEN"/>
          <xsd:enumeration value="SLB"/>
          <xsd:enumeration value="SLE"/>
          <xsd:enumeration value="SLV"/>
          <xsd:enumeration value="SOM"/>
          <xsd:enumeration value="SRB"/>
          <xsd:enumeration value="SSD"/>
          <xsd:enumeration value="STP"/>
          <xsd:enumeration value="SUR"/>
          <xsd:enumeration value="SVK"/>
          <xsd:enumeration value="SWZ"/>
          <xsd:enumeration value="SYC"/>
          <xsd:enumeration value="SYR"/>
          <xsd:enumeration value="TCA"/>
          <xsd:enumeration value="TCD"/>
          <xsd:enumeration value="TGO"/>
          <xsd:enumeration value="THA"/>
          <xsd:enumeration value="TJK"/>
          <xsd:enumeration value="TKL"/>
          <xsd:enumeration value="TKM"/>
          <xsd:enumeration value="TLS"/>
          <xsd:enumeration value="TON"/>
          <xsd:enumeration value="TTO"/>
          <xsd:enumeration value="TUN"/>
          <xsd:enumeration value="TUR"/>
          <xsd:enumeration value="TUV"/>
          <xsd:enumeration value="TZA"/>
          <xsd:enumeration value="UGA"/>
          <xsd:enumeration value="UKR"/>
          <xsd:enumeration value="UNV"/>
          <xsd:enumeration value="URY"/>
          <xsd:enumeration value="UZB"/>
          <xsd:enumeration value="VCT"/>
          <xsd:enumeration value="VEN"/>
          <xsd:enumeration value="VGB"/>
          <xsd:enumeration value="VNM"/>
          <xsd:enumeration value="VUT"/>
          <xsd:enumeration value="WSM"/>
          <xsd:enumeration value="YEM"/>
          <xsd:enumeration value="ZAF"/>
          <xsd:enumeration value="ZMB"/>
          <xsd:enumeration value="ZWE"/>
          <xsd:enumeration value="H01"/>
          <xsd:enumeration value="H02"/>
          <xsd:enumeration value="H03"/>
          <xsd:enumeration value="H04"/>
          <xsd:enumeration value="H05"/>
          <xsd:enumeration value="H10"/>
          <xsd:enumeration value="H11"/>
          <xsd:enumeration value="H13"/>
          <xsd:enumeration value="H13"/>
          <xsd:enumeration value="H14"/>
          <xsd:enumeration value="H15"/>
          <xsd:enumeration value="H17"/>
          <xsd:enumeration value="H18"/>
          <xsd:enumeration value="H19"/>
          <xsd:enumeration value="H20"/>
          <xsd:enumeration value="H21"/>
          <xsd:enumeration value="H22"/>
          <xsd:enumeration value="H23"/>
          <xsd:enumeration value="H24"/>
          <xsd:enumeration value="H25"/>
          <xsd:enumeration value="H26"/>
          <xsd:enumeration value="H27"/>
          <xsd:enumeration value="H28"/>
          <xsd:enumeration value="H30"/>
          <xsd:enumeration value="H31"/>
          <xsd:enumeration value="H35"/>
          <xsd:enumeration value="H42"/>
          <xsd:enumeration value="H43"/>
          <xsd:enumeration value="H45"/>
          <xsd:enumeration value="H46"/>
          <xsd:enumeration value="H48"/>
          <xsd:enumeration value="H49"/>
          <xsd:enumeration value="H51"/>
          <xsd:enumeration value="H54"/>
          <xsd:enumeration value="H56"/>
          <xsd:enumeration value="H57"/>
          <xsd:enumeration value="H58"/>
          <xsd:enumeration value="H59"/>
          <xsd:enumeration value="H61"/>
          <xsd:enumeration value="H62"/>
          <xsd:enumeration value="H70"/>
          <xsd:enumeration value="H71"/>
        </xsd:restriction>
      </xsd:simpleType>
    </xsd:element>
    <xsd:element name="UndpDocFormat" ma:index="12" nillable="true" ma:displayName="Document Medium" ma:description="The medium/format from which this document originated (i.e. Fax, Paper, eDocument etc.)" ma:format="Dropdown" ma:internalName="UndpDocFormat">
      <xsd:simpleType>
        <xsd:restriction base="dms:Choice">
          <xsd:enumeration value="E-Document"/>
          <xsd:enumeration value="Letter/Paper"/>
          <xsd:enumeration value="E-Mail"/>
          <xsd:enumeration value="Fax/Telecopy"/>
          <xsd:enumeration value="Audio"/>
          <xsd:enumeration value="Database"/>
          <xsd:enumeration value="Image/Picture"/>
          <xsd:enumeration value="Instant Message"/>
          <xsd:enumeration value="Social Media"/>
        </xsd:restriction>
      </xsd:simpleType>
    </xsd:element>
    <xsd:element name="UndpDocID" ma:index="14" nillable="true" ma:displayName="Doc ID" ma:description="The Unique ID number for this document. Reserve for System Use." ma:internalName="UndpDocID">
      <xsd:simpleType>
        <xsd:restriction base="dms:Text">
          <xsd:maxLength value="35"/>
        </xsd:restriction>
      </xsd:simpleType>
    </xsd:element>
    <xsd:element name="TaxCatchAll" ma:index="23" nillable="true" ma:displayName="Taxonomy Catch All Column" ma:hidden="true" ma:list="{ebf97bad-dcbe-4f0d-9a23-b800605d6ac9}" ma:internalName="TaxCatchAll" ma:showField="CatchAllData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ebf97bad-dcbe-4f0d-9a23-b800605d6ac9}" ma:internalName="TaxCatchAllLabel" ma:readOnly="true" ma:showField="CatchAllDataLabel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ndpDocTypeMMTaxHTField0" ma:index="25" nillable="true" ma:taxonomy="true" ma:internalName="UndpDocTypeMMTaxHTField0" ma:taxonomyFieldName="UndpDocTypeMM" ma:displayName="Document Type" ma:default="" ma:fieldId="{ef94467a-fb76-4b42-91a0-5b5bdb6c8d34}" ma:sspId="28e6c43a-9e99-4bdd-9574-a0fa4ea3b61e" ma:termSetId="9ee71e91-19a9-476b-852f-3c2a633960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CountryTaxHTField0" ma:index="27" nillable="true" ma:taxonomy="true" ma:internalName="UNDPCountryTaxHTField0" ma:taxonomyFieldName="UNDPCountry" ma:displayName="Applies To Unit/Office/Country" ma:default="" ma:fieldId="{81e4cc14-7d66-47aa-92fc-e5e3ceab8cf9}" ma:taxonomyMulti="true" ma:sspId="28e6c43a-9e99-4bdd-9574-a0fa4ea3b61e" ma:termSetId="442a42f2-fc2a-49a0-9036-6cd97a005f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DocumentCategoryTaxHTField0" ma:index="30" nillable="true" ma:taxonomy="true" ma:internalName="UNDPDocumentCategoryTaxHTField0" ma:taxonomyFieldName="UNDPDocumentCategory" ma:displayName="Document Category" ma:readOnly="false" ma:default="" ma:fieldId="{30683383-b7b1-438d-8f61-9bf6b516a9e8}" ma:sspId="28e6c43a-9e99-4bdd-9574-a0fa4ea3b61e" ma:termSetId="353ae5a2-1c9c-42f6-bb56-cf3ba72fb6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b62fdefd74bd188b0c1cc54de5bcf" ma:index="32" nillable="true" ma:taxonomy="true" ma:internalName="b6db62fdefd74bd188b0c1cc54de5bcf" ma:taxonomyFieldName="UndpUnitMM" ma:displayName="Responsible Unit/Office" ma:readOnly="false" ma:default="" ma:fieldId="{b6db62fd-efd7-4bd1-88b0-c1cc54de5bcf}" ma:taxonomyMulti="true" ma:sspId="28e6c43a-9e99-4bdd-9574-a0fa4ea3b61e" ma:termSetId="41041907-3ad1-4549-b766-200fd229bd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_x0020_LanguagesTaxHTField0" ma:index="33" nillable="true" ma:taxonomy="true" ma:internalName="UN_x0020_LanguagesTaxHTField0" ma:taxonomyFieldName="UN_x0020_Languages" ma:displayName="UN Languages" ma:readOnly="false" ma:default="1;#English|7f98b732-4b5b-4b70-ba90-a0eff09b5d2d" ma:fieldId="{41a2b052-e54a-4bfe-83da-6da45935c81e}" ma:sspId="28e6c43a-9e99-4bdd-9574-a0fa4ea3b61e" ma:termSetId="b4046108-c9b1-4d97-ad16-d3846fb24317" ma:anchorId="45d05d46-9bc9-40df-8618-9658690cf41e" ma:open="false" ma:isKeyword="false">
      <xsd:complexType>
        <xsd:sequence>
          <xsd:element ref="pc:Terms" minOccurs="0" maxOccurs="1"/>
        </xsd:sequence>
      </xsd:complexType>
    </xsd:element>
    <xsd:element name="c4e2ab2cc9354bbf9064eeb465a566ea" ma:index="34" nillable="true" ma:taxonomy="true" ma:internalName="c4e2ab2cc9354bbf9064eeb465a566ea" ma:taxonomyFieldName="eRegFilingCodeMM" ma:displayName="eFiling Code" ma:readOnly="false" ma:default="" ma:fieldId="{c4e2ab2c-c935-4bbf-9064-eeb465a566ea}" ma:sspId="28e6c43a-9e99-4bdd-9574-a0fa4ea3b61e" ma:termSetId="3f69c20a-3173-4973-84b2-95ebea5be078" ma:anchorId="f37a81ce-dd31-4fa3-b388-af2156d559de" ma:open="false" ma:isKeyword="false">
      <xsd:complexType>
        <xsd:sequence>
          <xsd:element ref="pc:Terms" minOccurs="0" maxOccurs="1"/>
        </xsd:sequence>
      </xsd:complexType>
    </xsd:element>
    <xsd:element name="UNDPFocusAreasTaxHTField0" ma:index="35" nillable="true" ma:taxonomy="true" ma:internalName="UNDPFocusAreasTaxHTField0" ma:taxonomyFieldName="UNDPFocusAreas" ma:displayName="Focus Area" ma:readOnly="false" ma:default="" ma:fieldId="{c0f5d6bc-94c2-4efb-8cb3-448ca9792810}" ma:taxonomyMulti="true" ma:sspId="28e6c43a-9e99-4bdd-9574-a0fa4ea3b61e" ma:termSetId="5595b894-23d9-4524-8855-5c6c69b8bc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IsTemplate" ma:index="43" nillable="true" ma:displayName="Template" ma:default="No" ma:description="Is this document a template or model upon which other documents should be based?" ma:format="RadioButtons" ma:hidden="true" ma:internalName="UndpIsTemplate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61f5b-24a3-4c2d-bc81-44cb9325e8ee" elementFormDefault="qualified">
    <xsd:import namespace="http://schemas.microsoft.com/office/2006/documentManagement/types"/>
    <xsd:import namespace="http://schemas.microsoft.com/office/infopath/2007/PartnerControls"/>
    <xsd:element name="UNDPPOPPFunctionalArea" ma:index="5" nillable="true" ma:displayName="Functional Area" ma:description="The Functional Area (as defined in POPP) of this document" ma:format="Dropdown" ma:internalName="UNDPPOPPFunctionalArea" ma:readOnly="false">
      <xsd:simpleType>
        <xsd:restriction base="dms:Choice">
          <xsd:enumeration value="Administrative Services"/>
          <xsd:enumeration value="Contract and Procurement"/>
          <xsd:enumeration value="Ethics"/>
          <xsd:enumeration value="Financial Resources"/>
          <xsd:enumeration value="Human Resources"/>
          <xsd:enumeration value="Information and Communications Technology"/>
          <xsd:enumeration value="Management of Crisis and Special Development Situations"/>
          <xsd:enumeration value="Partnerships"/>
          <xsd:enumeration value="Programme and Project"/>
          <xsd:enumeration value="Results &amp; Accountability"/>
          <xsd:enumeration value="Prescriptive Content"/>
          <xsd:enumeration value="Security"/>
        </xsd:restriction>
      </xsd:simpleType>
    </xsd:element>
    <xsd:element name="Outcome1" ma:index="9" nillable="true" ma:displayName="Output No" ma:internalName="Outcome1" ma:readOnly="false">
      <xsd:simpleType>
        <xsd:restriction base="dms:Text">
          <xsd:maxLength value="8"/>
        </xsd:restriction>
      </xsd:simpleType>
    </xsd:element>
    <xsd:element name="PDC_x0020_Document_x0020_Category" ma:index="15" nillable="true" ma:displayName="PDC Document Category" ma:default="Project" ma:format="Dropdown" ma:internalName="PDC_x0020_Document_x0020_Category" ma:readOnly="false">
      <xsd:simpleType>
        <xsd:restriction base="dms:Choice">
          <xsd:enumeration value="Project"/>
          <xsd:enumeration value="Proposal"/>
        </xsd:restriction>
      </xsd:simpleType>
    </xsd:element>
    <xsd:element name="UNDPPublishedDate" ma:index="19" nillable="true" ma:displayName="Published Date" ma:description="The date the document was published" ma:format="DateOnly" ma:hidden="true" ma:internalName="UNDPPublishedDate" ma:readOnly="false">
      <xsd:simpleType>
        <xsd:restriction base="dms:DateTime"/>
      </xsd:simpleType>
    </xsd:element>
    <xsd:element name="UNDPSummary" ma:index="21" nillable="true" ma:displayName="Summary" ma:description="A brief description or summary of the document that will displayed in search results." ma:hidden="true" ma:internalName="UNDPSummary" ma:readOnly="false">
      <xsd:simpleType>
        <xsd:restriction base="dms:Note"/>
      </xsd:simpleType>
    </xsd:element>
    <xsd:element name="o4086b1782a74105bb5269035bccc8e9" ma:index="39" nillable="true" ma:taxonomy="true" ma:internalName="o4086b1782a74105bb5269035bccc8e9" ma:taxonomyFieldName="Atlas_x0020_Document_x0020_Status" ma:displayName="PDC Document Status" ma:indexed="true" ma:default="763;#Draft|121d40a5-e62e-4d42-82e4-d6d12003de0a" ma:fieldId="{84086b17-82a7-4105-bb52-69035bccc8e9}" ma:sspId="28e6c43a-9e99-4bdd-9574-a0fa4ea3b61e" ma:termSetId="25903f6f-cbc1-40ed-9940-25d83ada12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umber" ma:index="40" nillable="true" ma:displayName="Project Number" ma:hidden="true" ma:internalName="Project_x0020_Number" ma:readOnly="false">
      <xsd:simpleType>
        <xsd:restriction base="dms:Text">
          <xsd:maxLength value="8"/>
        </xsd:restriction>
      </xsd:simpleType>
    </xsd:element>
    <xsd:element name="idff2b682fce4d0680503cd9036a3260" ma:index="41" nillable="true" ma:taxonomy="true" ma:internalName="idff2b682fce4d0680503cd9036a3260" ma:taxonomyFieldName="Atlas_x0020_Document_x0020_Type" ma:displayName="PDC Document Type" ma:default="" ma:fieldId="{2dff2b68-2fce-4d06-8050-3cd9036a3260}" ma:sspId="28e6c43a-9e99-4bdd-9574-a0fa4ea3b61e" ma:termSetId="30d68b81-e6e1-44c0-83ea-00369bf2f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6531b704974d528487414686b72f6f" ma:index="44" nillable="true" ma:taxonomy="true" ma:internalName="gc6531b704974d528487414686b72f6f" ma:taxonomyFieldName="Operating_x0020_Unit0" ma:displayName="Operating Unit" ma:default="" ma:fieldId="{0c6531b7-0497-4d52-8487-414686b72f6f}" ma:sspId="28e6c43a-9e99-4bdd-9574-a0fa4ea3b61e" ma:termSetId="4a12f052-e370-4dc7-89e6-088c48edb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Manager" ma:index="45" nillable="true" ma:displayName="Project Manager" ma:hidden="true" ma:internalName="Project_x0020_Manager" ma:readOnly="false">
      <xsd:simpleType>
        <xsd:restriction base="dms:Text">
          <xsd:maxLength value="50"/>
        </xsd:restriction>
      </xsd:simpleType>
    </xsd:element>
    <xsd:element name="_dlc_DocId" ma:index="4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Coverage_x0020_Period_x0020_Start_x0020_Date" ma:index="50" nillable="true" ma:displayName="Document Coverage Period Start Date" ma:description="The period start date of the document covers or is valid (E.g. project start date specified in a project document, start date of the period covered by a project review report, a donor report, etc.)" ma:format="DateOnly" ma:internalName="Document_x0020_Coverage_x0020_Period_x0020_Start_x0020_Date">
      <xsd:simpleType>
        <xsd:restriction base="dms:DateTime"/>
      </xsd:simpleType>
    </xsd:element>
    <xsd:element name="Document_x0020_Coverage_x0020_Period_x0020_End_x0020_Date" ma:index="51" nillable="true" ma:displayName="Document Coverage Period End Date" ma:description="The period end date of the document covers or is valid (E.g. End date specified in a project document, period end date of review report, signed or published date if period is not relevant, such as MoU or Tender)" ma:format="DateOnly" ma:internalName="Document_x0020_Coverage_x0020_Period_x0020_End_x0020_Date" ma:readOnly="false">
      <xsd:simpleType>
        <xsd:restriction base="dms:DateTime"/>
      </xsd:simpleType>
    </xsd:element>
    <xsd:element name="SharedWithUsers" ma:index="5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1" ma:displayName="Title"/>
        <xsd:element ref="dc:subject" minOccurs="0" maxOccurs="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8e6c43a-9e99-4bdd-9574-a0fa4ea3b61e" ContentTypeId="0x010100F075C04BA242A84ABD3293E3AD35CDA4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DPDocumentCategoryTaxHTField0 xmlns="1ed4137b-41b2-488b-8250-6d369ec27664">
      <Terms xmlns="http://schemas.microsoft.com/office/infopath/2007/PartnerControls"/>
    </UNDPDocumentCategoryTaxHTField0>
    <b6db62fdefd74bd188b0c1cc54de5bcf xmlns="1ed4137b-41b2-488b-8250-6d369ec27664">
      <Terms xmlns="http://schemas.microsoft.com/office/infopath/2007/PartnerControls"/>
    </b6db62fdefd74bd188b0c1cc54de5bcf>
    <UndpDocFormat xmlns="1ed4137b-41b2-488b-8250-6d369ec27664" xsi:nil="true"/>
    <UNDPPublishedDate xmlns="f1161f5b-24a3-4c2d-bc81-44cb9325e8ee">2018-10-24T09:00:00+00:00</UNDPPublishedDate>
    <UNDPCountryTaxHTField0 xmlns="1ed4137b-41b2-488b-8250-6d369ec27664">
      <Terms xmlns="http://schemas.microsoft.com/office/infopath/2007/PartnerControls"/>
    </UNDPCountryTaxHTField0>
    <UndpOUCode xmlns="1ed4137b-41b2-488b-8250-6d369ec27664" xsi:nil="true"/>
    <PDC_x0020_Document_x0020_Category xmlns="f1161f5b-24a3-4c2d-bc81-44cb9325e8ee">Project</PDC_x0020_Document_x0020_Category>
    <UNDPSummary xmlns="f1161f5b-24a3-4c2d-bc81-44cb9325e8ee" xsi:nil="true"/>
    <UndpDocTypeMMTaxHTField0 xmlns="1ed4137b-41b2-488b-8250-6d369ec27664">
      <Terms xmlns="http://schemas.microsoft.com/office/infopath/2007/PartnerControls"/>
    </UndpDocTypeMMTaxHTField0>
    <UNDPFocusAreasTaxHTField0 xmlns="1ed4137b-41b2-488b-8250-6d369ec27664">
      <Terms xmlns="http://schemas.microsoft.com/office/infopath/2007/PartnerControls"/>
    </UNDPFocusAreasTaxHTField0>
    <idff2b682fce4d0680503cd9036a3260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</TermName>
          <TermId xmlns="http://schemas.microsoft.com/office/infopath/2007/PartnerControls">10be685e-4bef-4aec-b905-4df3748c0781</TermId>
        </TermInfo>
      </Terms>
    </idff2b682fce4d0680503cd9036a3260>
    <o4086b1782a74105bb5269035bccc8e9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121d40a5-e62e-4d42-82e4-d6d12003de0a</TermId>
        </TermInfo>
      </Terms>
    </o4086b1782a74105bb5269035bccc8e9>
    <_Publisher xmlns="http://schemas.microsoft.com/sharepoint/v3/fields" xsi:nil="true"/>
    <UNDPPOPPFunctionalArea xmlns="f1161f5b-24a3-4c2d-bc81-44cb9325e8ee">Programme and Project</UNDPPOPPFunctionalArea>
    <Project_x0020_Number xmlns="f1161f5b-24a3-4c2d-bc81-44cb9325e8ee" xsi:nil="true"/>
    <Project_x0020_Manager xmlns="f1161f5b-24a3-4c2d-bc81-44cb9325e8ee" xsi:nil="true"/>
    <TaxCatchAll xmlns="1ed4137b-41b2-488b-8250-6d369ec27664">
      <Value>763</Value>
      <Value>1552</Value>
      <Value>1107</Value>
      <Value>1</Value>
    </TaxCatchAll>
    <c4e2ab2cc9354bbf9064eeb465a566ea xmlns="1ed4137b-41b2-488b-8250-6d369ec27664">
      <Terms xmlns="http://schemas.microsoft.com/office/infopath/2007/PartnerControls"/>
    </c4e2ab2cc9354bbf9064eeb465a566ea>
    <UndpProjectNo xmlns="1ed4137b-41b2-488b-8250-6d369ec27664">00102753</UndpProjectNo>
    <UndpDocStatus xmlns="1ed4137b-41b2-488b-8250-6d369ec27664">Approved</UndpDocStatus>
    <Outcome1 xmlns="f1161f5b-24a3-4c2d-bc81-44cb9325e8ee" xsi:nil="true"/>
    <UndpClassificationLevel xmlns="1ed4137b-41b2-488b-8250-6d369ec27664">Public</UndpClassificationLevel>
    <UndpIsTemplate xmlns="1ed4137b-41b2-488b-8250-6d369ec27664">No</UndpIsTemplate>
    <UndpDocID xmlns="1ed4137b-41b2-488b-8250-6d369ec27664" xsi:nil="true"/>
    <UN_x0020_Language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7f98b732-4b5b-4b70-ba90-a0eff09b5d2d</TermId>
        </TermInfo>
      </Terms>
    </UN_x0020_LanguagesTaxHTField0>
    <gc6531b704974d528487414686b72f6f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NAM</TermName>
          <TermId xmlns="http://schemas.microsoft.com/office/infopath/2007/PartnerControls">c25d75bf-6998-42d7-a2ea-f5ed1b3ef599</TermId>
        </TermInfo>
      </Terms>
    </gc6531b704974d528487414686b72f6f>
    <_dlc_DocId xmlns="f1161f5b-24a3-4c2d-bc81-44cb9325e8ee">ATLASPDC-4-90172</_dlc_DocId>
    <_dlc_DocIdUrl xmlns="f1161f5b-24a3-4c2d-bc81-44cb9325e8ee">
      <Url>https://info.undp.org/docs/pdc/_layouts/DocIdRedir.aspx?ID=ATLASPDC-4-90172</Url>
      <Description>ATLASPDC-4-90172</Description>
    </_dlc_DocIdUrl>
    <Document_x0020_Coverage_x0020_Period_x0020_Start_x0020_Date xmlns="f1161f5b-24a3-4c2d-bc81-44cb9325e8ee" xsi:nil="true"/>
    <Document_x0020_Coverage_x0020_Period_x0020_End_x0020_Date xmlns="f1161f5b-24a3-4c2d-bc81-44cb9325e8ee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F7DCB308-F132-4A61-8B71-6FEC3D0CA008}"/>
</file>

<file path=customXml/itemProps2.xml><?xml version="1.0" encoding="utf-8"?>
<ds:datastoreItem xmlns:ds="http://schemas.openxmlformats.org/officeDocument/2006/customXml" ds:itemID="{AA19BB6F-E4F3-44FC-974D-6F9AA28620F6}"/>
</file>

<file path=customXml/itemProps3.xml><?xml version="1.0" encoding="utf-8"?>
<ds:datastoreItem xmlns:ds="http://schemas.openxmlformats.org/officeDocument/2006/customXml" ds:itemID="{1DAFCDC7-5E6D-4512-96DC-03FC9534B621}"/>
</file>

<file path=customXml/itemProps4.xml><?xml version="1.0" encoding="utf-8"?>
<ds:datastoreItem xmlns:ds="http://schemas.openxmlformats.org/officeDocument/2006/customXml" ds:itemID="{0EB7D645-0578-4380-ACDD-8DAF6CA63909}"/>
</file>

<file path=customXml/itemProps5.xml><?xml version="1.0" encoding="utf-8"?>
<ds:datastoreItem xmlns:ds="http://schemas.openxmlformats.org/officeDocument/2006/customXml" ds:itemID="{5DF253DF-90AA-4167-B4C9-3217C7F964E0}"/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450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Project Steering Committee </vt:lpstr>
      <vt:lpstr>Overview:</vt:lpstr>
      <vt:lpstr>Financing Agreement 2017: revised final financial report</vt:lpstr>
      <vt:lpstr>PowerPoint Presentation</vt:lpstr>
      <vt:lpstr>2. Financing Agreement 2018: Results output 1</vt:lpstr>
      <vt:lpstr>2. Financing Agreement 2018: Results output 2</vt:lpstr>
      <vt:lpstr>2. Financing Agreement 2018: Q1 Detailed Expenditure Report</vt:lpstr>
      <vt:lpstr>2. Financing Agreement 2018: Implementation details Q1 &amp; Q2</vt:lpstr>
      <vt:lpstr>2. Financing Agreement 2018: Implementation details Q1 &amp; Q2</vt:lpstr>
      <vt:lpstr>2. Financing Agreement 2018: challenges and solutions </vt:lpstr>
      <vt:lpstr>2. Financing Agreement 2018: Risk Management Plan update</vt:lpstr>
      <vt:lpstr>PowerPoint Presentation</vt:lpstr>
      <vt:lpstr>4. Decisions for the Project Steering Committee: budget revision</vt:lpstr>
      <vt:lpstr>5. Way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PSC Q2 presentation</dc:title>
  <dc:subject/>
  <dc:creator>Angela Marques</dc:creator>
  <cp:lastModifiedBy>Angela Marques</cp:lastModifiedBy>
  <cp:revision>51</cp:revision>
  <dcterms:created xsi:type="dcterms:W3CDTF">2018-06-05T07:55:09Z</dcterms:created>
  <dcterms:modified xsi:type="dcterms:W3CDTF">2018-06-14T11:58:11Z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0x010100F075C04BA242A84ABD3293E3AD35CDA400AB50428DC784B44FAACCAA5FAE40C0590045B5E632B552204ABF0E616DD66BDA0F</vt:lpwstr>
  </property>
  <property fmtid="{D5CDD505-2E9C-101B-9397-08002B2CF9AE}" pid="3" name="UNDPCountry">
    <vt:lpwstr/>
  </property>
  <property fmtid="{D5CDD505-2E9C-101B-9397-08002B2CF9AE}" pid="4" name="UndpDocTypeMM">
    <vt:lpwstr/>
  </property>
  <property fmtid="{D5CDD505-2E9C-101B-9397-08002B2CF9AE}" pid="5" name="UNDPDocumentCategory">
    <vt:lpwstr/>
  </property>
  <property fmtid="{D5CDD505-2E9C-101B-9397-08002B2CF9AE}" pid="6" name="UN Languages">
    <vt:lpwstr>1;#English|7f98b732-4b5b-4b70-ba90-a0eff09b5d2d</vt:lpwstr>
  </property>
  <property fmtid="{D5CDD505-2E9C-101B-9397-08002B2CF9AE}" pid="7" name="Operating Unit0">
    <vt:lpwstr>1552;#NAM|c25d75bf-6998-42d7-a2ea-f5ed1b3ef599</vt:lpwstr>
  </property>
  <property fmtid="{D5CDD505-2E9C-101B-9397-08002B2CF9AE}" pid="8" name="Atlas Document Status">
    <vt:lpwstr>763;#Draft|121d40a5-e62e-4d42-82e4-d6d12003de0a</vt:lpwstr>
  </property>
  <property fmtid="{D5CDD505-2E9C-101B-9397-08002B2CF9AE}" pid="9" name="Atlas Document Type">
    <vt:lpwstr>1107;#Other|10be685e-4bef-4aec-b905-4df3748c0781</vt:lpwstr>
  </property>
  <property fmtid="{D5CDD505-2E9C-101B-9397-08002B2CF9AE}" pid="10" name="eRegFilingCodeMM">
    <vt:lpwstr/>
  </property>
  <property fmtid="{D5CDD505-2E9C-101B-9397-08002B2CF9AE}" pid="11" name="UndpUnitMM">
    <vt:lpwstr/>
  </property>
  <property fmtid="{D5CDD505-2E9C-101B-9397-08002B2CF9AE}" pid="12" name="UNDPFocusAreas">
    <vt:lpwstr/>
  </property>
  <property fmtid="{D5CDD505-2E9C-101B-9397-08002B2CF9AE}" pid="13" name="_dlc_DocIdItemGuid">
    <vt:lpwstr>782d90d8-1064-4975-9574-575c693c3cd7</vt:lpwstr>
  </property>
  <property fmtid="{D5CDD505-2E9C-101B-9397-08002B2CF9AE}" pid="14" name="URL">
    <vt:lpwstr/>
  </property>
  <property fmtid="{D5CDD505-2E9C-101B-9397-08002B2CF9AE}" pid="15" name="DocumentSetDescription">
    <vt:lpwstr/>
  </property>
  <property fmtid="{D5CDD505-2E9C-101B-9397-08002B2CF9AE}" pid="16" name="UnitTaxHTField0">
    <vt:lpwstr/>
  </property>
  <property fmtid="{D5CDD505-2E9C-101B-9397-08002B2CF9AE}" pid="17" name="Unit">
    <vt:lpwstr/>
  </property>
</Properties>
</file>